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/>
    <p:restoredTop sz="94652"/>
  </p:normalViewPr>
  <p:slideViewPr>
    <p:cSldViewPr snapToGrid="0" snapToObjects="1">
      <p:cViewPr>
        <p:scale>
          <a:sx n="124" d="100"/>
          <a:sy n="124" d="100"/>
        </p:scale>
        <p:origin x="-1392" y="20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6530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60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3817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0871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991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292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441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53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74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0404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653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2BCA5-1D9D-EA44-AB7F-5950EFBE06CC}" type="datetimeFigureOut">
              <a:rPr lang="it-IT" smtClean="0"/>
              <a:t>27/02/20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884A5-1C7B-6145-AEEE-C90A3A4DA3F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209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arrotondato 2"/>
          <p:cNvSpPr/>
          <p:nvPr/>
        </p:nvSpPr>
        <p:spPr>
          <a:xfrm>
            <a:off x="322729" y="901031"/>
            <a:ext cx="6917167" cy="8936089"/>
          </a:xfrm>
          <a:prstGeom prst="roundRect">
            <a:avLst>
              <a:gd name="adj" fmla="val 5485"/>
            </a:avLst>
          </a:prstGeom>
          <a:noFill/>
          <a:ln w="19050">
            <a:solidFill>
              <a:schemeClr val="bg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29" name="Gruppo 28"/>
          <p:cNvGrpSpPr/>
          <p:nvPr/>
        </p:nvGrpSpPr>
        <p:grpSpPr>
          <a:xfrm>
            <a:off x="2580083" y="9857147"/>
            <a:ext cx="2278324" cy="746773"/>
            <a:chOff x="2640674" y="9816309"/>
            <a:chExt cx="2278324" cy="746773"/>
          </a:xfrm>
        </p:grpSpPr>
        <p:grpSp>
          <p:nvGrpSpPr>
            <p:cNvPr id="12" name="Gruppo 11"/>
            <p:cNvGrpSpPr/>
            <p:nvPr/>
          </p:nvGrpSpPr>
          <p:grpSpPr>
            <a:xfrm>
              <a:off x="3389418" y="9816309"/>
              <a:ext cx="894111" cy="478987"/>
              <a:chOff x="3389418" y="9816309"/>
              <a:chExt cx="894111" cy="478987"/>
            </a:xfrm>
          </p:grpSpPr>
          <p:pic>
            <p:nvPicPr>
              <p:cNvPr id="7" name="Immagine 6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43" t="30921" r="-1243" b="32034"/>
              <a:stretch/>
            </p:blipFill>
            <p:spPr>
              <a:xfrm>
                <a:off x="3389418" y="9866647"/>
                <a:ext cx="894111" cy="428649"/>
              </a:xfrm>
              <a:prstGeom prst="rect">
                <a:avLst/>
              </a:prstGeom>
            </p:spPr>
          </p:pic>
          <p:sp>
            <p:nvSpPr>
              <p:cNvPr id="8" name="Rettangolo 7"/>
              <p:cNvSpPr/>
              <p:nvPr/>
            </p:nvSpPr>
            <p:spPr>
              <a:xfrm>
                <a:off x="4079925" y="9816309"/>
                <a:ext cx="203604" cy="2590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2387" lvl="0">
                  <a:lnSpc>
                    <a:spcPts val="1300"/>
                  </a:lnSpc>
                  <a:spcAft>
                    <a:spcPts val="0"/>
                  </a:spcAft>
                </a:pPr>
                <a:r>
                  <a:rPr lang="it-IT" sz="800" cap="all" spc="15" dirty="0" smtClean="0">
                    <a:effectLst/>
                    <a:latin typeface="Arial" charset="0"/>
                    <a:ea typeface="Calibri" charset="0"/>
                    <a:cs typeface="HelveticaNeueLTStd-Bd" charset="0"/>
                  </a:rPr>
                  <a:t>©</a:t>
                </a:r>
                <a:endParaRPr lang="it-IT" sz="800" spc="15" dirty="0">
                  <a:effectLst/>
                  <a:latin typeface="HelveticaNeueLTStd-Roman" charset="0"/>
                  <a:ea typeface="Calibri" charset="0"/>
                  <a:cs typeface="HelveticaNeueLTStd-Roman" charset="0"/>
                </a:endParaRPr>
              </a:p>
            </p:txBody>
          </p:sp>
        </p:grpSp>
        <p:sp>
          <p:nvSpPr>
            <p:cNvPr id="9" name="Rettangolo 8"/>
            <p:cNvSpPr/>
            <p:nvPr/>
          </p:nvSpPr>
          <p:spPr>
            <a:xfrm>
              <a:off x="2640674" y="10304037"/>
              <a:ext cx="2278324" cy="25904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marL="52387" lvl="0" algn="ctr">
                <a:lnSpc>
                  <a:spcPts val="1300"/>
                </a:lnSpc>
                <a:spcAft>
                  <a:spcPts val="0"/>
                </a:spcAft>
              </a:pPr>
              <a:r>
                <a:rPr lang="it-IT" sz="1300" spc="15" dirty="0" err="1" smtClean="0">
                  <a:effectLst/>
                  <a:latin typeface="Arial" charset="0"/>
                  <a:ea typeface="Calibri" charset="0"/>
                  <a:cs typeface="HelveticaNeueLTStd-Bd" charset="0"/>
                </a:rPr>
                <a:t>www.blackcat-cideb.com</a:t>
              </a:r>
              <a:endParaRPr lang="it-IT" sz="1300" spc="15" dirty="0">
                <a:effectLst/>
                <a:latin typeface="HelveticaNeueLTStd-Roman" charset="0"/>
                <a:ea typeface="Calibri" charset="0"/>
                <a:cs typeface="HelveticaNeueLTStd-Roman" charset="0"/>
              </a:endParaRPr>
            </a:p>
          </p:txBody>
        </p:sp>
      </p:grpSp>
      <p:sp>
        <p:nvSpPr>
          <p:cNvPr id="13" name="Rettangolo 12"/>
          <p:cNvSpPr/>
          <p:nvPr/>
        </p:nvSpPr>
        <p:spPr>
          <a:xfrm>
            <a:off x="632636" y="1287126"/>
            <a:ext cx="6055212" cy="1959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lvl="0" indent="-214313">
              <a:lnSpc>
                <a:spcPts val="1300"/>
              </a:lnSpc>
              <a:spcAft>
                <a:spcPts val="300"/>
              </a:spcAft>
              <a:buFont typeface="Wingdings" charset="2"/>
              <a:buChar char="q"/>
            </a:pPr>
            <a:r>
              <a:rPr lang="en-GB" sz="1200" b="1" cap="all" spc="15" dirty="0" smtClean="0">
                <a:solidFill>
                  <a:srgbClr val="E30327"/>
                </a:solidFill>
                <a:latin typeface="Arial" charset="0"/>
                <a:ea typeface="Calibri" charset="0"/>
                <a:cs typeface="HelveticaNeueLTStd-Bd" charset="0"/>
              </a:rPr>
              <a:t>ANSWER </a:t>
            </a:r>
            <a:r>
              <a:rPr lang="en-GB" sz="1200" b="1" cap="all" spc="15" dirty="0" smtClean="0">
                <a:solidFill>
                  <a:srgbClr val="E30327"/>
                </a:solidFill>
                <a:latin typeface="Arial" charset="0"/>
                <a:ea typeface="Calibri" charset="0"/>
                <a:cs typeface="HelveticaNeueLTStd-Bd" charset="0"/>
              </a:rPr>
              <a:t>KEY</a:t>
            </a:r>
          </a:p>
          <a:p>
            <a:r>
              <a:rPr lang="en-GB" sz="1200" cap="all" spc="15" dirty="0" smtClean="0">
                <a:solidFill>
                  <a:srgbClr val="00000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/>
            </a:r>
            <a:br>
              <a:rPr lang="en-GB" sz="1200" cap="all" spc="15" dirty="0" smtClean="0">
                <a:solidFill>
                  <a:srgbClr val="000000"/>
                </a:solidFill>
                <a:effectLst/>
                <a:latin typeface="Arial" charset="0"/>
                <a:ea typeface="Calibri" charset="0"/>
                <a:cs typeface="Times New Roman" charset="0"/>
              </a:rPr>
            </a:br>
            <a:r>
              <a:rPr lang="en-GB" sz="1200" b="1" cap="all" spc="15" dirty="0" smtClean="0">
                <a:solidFill>
                  <a:srgbClr val="000000"/>
                </a:solidFill>
                <a:effectLst/>
                <a:latin typeface="Arial" charset="0"/>
                <a:ea typeface="Calibri" charset="0"/>
                <a:cs typeface="Times New Roman" charset="0"/>
              </a:rPr>
              <a:t>Comprehension check</a:t>
            </a:r>
          </a:p>
          <a:p>
            <a:r>
              <a:rPr lang="en-US" sz="1200" dirty="0" smtClean="0"/>
              <a:t>1</a:t>
            </a:r>
            <a:r>
              <a:rPr lang="en-US" sz="1200" dirty="0"/>
              <a:t>. They’re curious, brave and determined.</a:t>
            </a:r>
            <a:endParaRPr lang="it-IT" sz="1200" dirty="0"/>
          </a:p>
          <a:p>
            <a:r>
              <a:rPr lang="en-US" sz="1200" dirty="0"/>
              <a:t>2.  trust, truth and honesty</a:t>
            </a:r>
            <a:endParaRPr lang="it-IT" sz="1200" dirty="0"/>
          </a:p>
          <a:p>
            <a:r>
              <a:rPr lang="en-US" sz="1200" dirty="0"/>
              <a:t>3. They want to discover why there are dead fish and dead birds on the beach.</a:t>
            </a:r>
            <a:endParaRPr lang="it-IT" sz="1200" dirty="0"/>
          </a:p>
          <a:p>
            <a:r>
              <a:rPr lang="en-US" sz="1200" dirty="0"/>
              <a:t>4. They are going to lose their home and their business.</a:t>
            </a:r>
            <a:endParaRPr lang="it-IT" sz="1200" dirty="0"/>
          </a:p>
          <a:p>
            <a:r>
              <a:rPr lang="en-US" sz="1200" dirty="0"/>
              <a:t>5. Bob</a:t>
            </a:r>
            <a:endParaRPr lang="it-IT" sz="1200" dirty="0"/>
          </a:p>
          <a:p>
            <a:r>
              <a:rPr lang="en-US" sz="1200" dirty="0"/>
              <a:t>6. a world famous diamond</a:t>
            </a:r>
            <a:endParaRPr lang="it-IT" sz="1200" dirty="0"/>
          </a:p>
          <a:p>
            <a:pPr marL="266700" lvl="0" indent="-214313">
              <a:lnSpc>
                <a:spcPts val="1300"/>
              </a:lnSpc>
              <a:spcAft>
                <a:spcPts val="300"/>
              </a:spcAft>
              <a:buFont typeface="Wingdings" charset="2"/>
              <a:buChar char="q"/>
            </a:pPr>
            <a:endParaRPr lang="it-IT" sz="1200" spc="15" dirty="0">
              <a:solidFill>
                <a:srgbClr val="000000"/>
              </a:solidFill>
              <a:effectLst/>
              <a:latin typeface="HelveticaNeueLTStd-Roman" charset="0"/>
              <a:ea typeface="Calibri" charset="0"/>
              <a:cs typeface="HelveticaNeueLTStd-Roman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2098451" y="829114"/>
            <a:ext cx="3305755" cy="1759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 descr="/Users/marco.satta/Desktop/WORD PER BLACK CAT READERS CORNER/readers_corner_logo_2017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12" y="67875"/>
            <a:ext cx="2987847" cy="10317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066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6</Words>
  <Application>Microsoft Macintosh PowerPoint</Application>
  <PresentationFormat>Personalizzato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Marco Satta</dc:creator>
  <cp:lastModifiedBy>elena tonus</cp:lastModifiedBy>
  <cp:revision>17</cp:revision>
  <cp:lastPrinted>2019-03-29T11:37:45Z</cp:lastPrinted>
  <dcterms:created xsi:type="dcterms:W3CDTF">2019-03-29T09:34:38Z</dcterms:created>
  <dcterms:modified xsi:type="dcterms:W3CDTF">2020-02-27T18:27:40Z</dcterms:modified>
</cp:coreProperties>
</file>