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652"/>
  </p:normalViewPr>
  <p:slideViewPr>
    <p:cSldViewPr snapToGrid="0" snapToObjects="1">
      <p:cViewPr>
        <p:scale>
          <a:sx n="150" d="100"/>
          <a:sy n="150" d="100"/>
        </p:scale>
        <p:origin x="-544" y="1944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BCA5-1D9D-EA44-AB7F-5950EFBE06CC}" type="datetimeFigureOut">
              <a:rPr lang="it-IT" smtClean="0"/>
              <a:t>27/02/20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84A5-1C7B-6145-AEEE-C90A3A4DA3F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653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BCA5-1D9D-EA44-AB7F-5950EFBE06CC}" type="datetimeFigureOut">
              <a:rPr lang="it-IT" smtClean="0"/>
              <a:t>27/02/20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84A5-1C7B-6145-AEEE-C90A3A4DA3F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60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BCA5-1D9D-EA44-AB7F-5950EFBE06CC}" type="datetimeFigureOut">
              <a:rPr lang="it-IT" smtClean="0"/>
              <a:t>27/02/20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84A5-1C7B-6145-AEEE-C90A3A4DA3F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381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BCA5-1D9D-EA44-AB7F-5950EFBE06CC}" type="datetimeFigureOut">
              <a:rPr lang="it-IT" smtClean="0"/>
              <a:t>27/02/20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84A5-1C7B-6145-AEEE-C90A3A4DA3F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871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BCA5-1D9D-EA44-AB7F-5950EFBE06CC}" type="datetimeFigureOut">
              <a:rPr lang="it-IT" smtClean="0"/>
              <a:t>27/02/20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84A5-1C7B-6145-AEEE-C90A3A4DA3F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91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BCA5-1D9D-EA44-AB7F-5950EFBE06CC}" type="datetimeFigureOut">
              <a:rPr lang="it-IT" smtClean="0"/>
              <a:t>27/02/20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84A5-1C7B-6145-AEEE-C90A3A4DA3F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92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BCA5-1D9D-EA44-AB7F-5950EFBE06CC}" type="datetimeFigureOut">
              <a:rPr lang="it-IT" smtClean="0"/>
              <a:t>27/02/20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84A5-1C7B-6145-AEEE-C90A3A4DA3F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9441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BCA5-1D9D-EA44-AB7F-5950EFBE06CC}" type="datetimeFigureOut">
              <a:rPr lang="it-IT" smtClean="0"/>
              <a:t>27/02/20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84A5-1C7B-6145-AEEE-C90A3A4DA3F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53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BCA5-1D9D-EA44-AB7F-5950EFBE06CC}" type="datetimeFigureOut">
              <a:rPr lang="it-IT" smtClean="0"/>
              <a:t>27/02/20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84A5-1C7B-6145-AEEE-C90A3A4DA3F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74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BCA5-1D9D-EA44-AB7F-5950EFBE06CC}" type="datetimeFigureOut">
              <a:rPr lang="it-IT" smtClean="0"/>
              <a:t>27/02/20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84A5-1C7B-6145-AEEE-C90A3A4DA3F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0404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2BCA5-1D9D-EA44-AB7F-5950EFBE06CC}" type="datetimeFigureOut">
              <a:rPr lang="it-IT" smtClean="0"/>
              <a:t>27/02/20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84A5-1C7B-6145-AEEE-C90A3A4DA3F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65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2BCA5-1D9D-EA44-AB7F-5950EFBE06CC}" type="datetimeFigureOut">
              <a:rPr lang="it-IT" smtClean="0"/>
              <a:t>27/02/20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884A5-1C7B-6145-AEEE-C90A3A4DA3F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209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322729" y="901031"/>
            <a:ext cx="6917167" cy="8936089"/>
          </a:xfrm>
          <a:prstGeom prst="roundRect">
            <a:avLst>
              <a:gd name="adj" fmla="val 5485"/>
            </a:avLst>
          </a:prstGeom>
          <a:noFill/>
          <a:ln w="190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12693" y="1337329"/>
            <a:ext cx="6734286" cy="1813317"/>
          </a:xfrm>
          <a:prstGeom prst="rect">
            <a:avLst/>
          </a:prstGeom>
        </p:spPr>
        <p:txBody>
          <a:bodyPr wrap="square" spcCol="36000">
            <a:spAutoFit/>
          </a:bodyPr>
          <a:lstStyle/>
          <a:p>
            <a:pPr marL="266700" lvl="0" indent="-214313">
              <a:lnSpc>
                <a:spcPts val="1300"/>
              </a:lnSpc>
              <a:spcAft>
                <a:spcPts val="0"/>
              </a:spcAft>
              <a:buFont typeface="Wingdings" charset="2"/>
              <a:buChar char="q"/>
            </a:pPr>
            <a:r>
              <a:rPr lang="en-GB" sz="1200" b="1" cap="all" spc="15" dirty="0" err="1" smtClean="0">
                <a:solidFill>
                  <a:srgbClr val="E30327"/>
                </a:solidFill>
                <a:effectLst/>
                <a:latin typeface="Arial" charset="0"/>
                <a:ea typeface="Calibri" charset="0"/>
                <a:cs typeface="HelveticaNeueLTStd-Bd" charset="0"/>
              </a:rPr>
              <a:t>COMPREheNSION</a:t>
            </a:r>
            <a:r>
              <a:rPr lang="en-GB" sz="1200" b="1" cap="all" spc="15" dirty="0" smtClean="0">
                <a:solidFill>
                  <a:srgbClr val="E30327"/>
                </a:solidFill>
                <a:effectLst/>
                <a:latin typeface="Arial" charset="0"/>
                <a:ea typeface="Calibri" charset="0"/>
                <a:cs typeface="HelveticaNeueLTStd-Bd" charset="0"/>
              </a:rPr>
              <a:t> CHECK</a:t>
            </a:r>
            <a:endParaRPr lang="it-IT" sz="1200" b="1" cap="all" spc="15" dirty="0" smtClean="0">
              <a:solidFill>
                <a:srgbClr val="E30327"/>
              </a:solidFill>
              <a:effectLst/>
              <a:latin typeface="HelveticaNeueLTStd-Bd" charset="0"/>
              <a:ea typeface="Calibri" charset="0"/>
              <a:cs typeface="HelveticaNeueLTStd-Bd" charset="0"/>
            </a:endParaRPr>
          </a:p>
          <a:p>
            <a:pPr marL="266700" indent="-266700">
              <a:spcAft>
                <a:spcPts val="300"/>
              </a:spcAft>
            </a:pPr>
            <a:r>
              <a:rPr lang="en-GB" sz="1200" cap="all" spc="15" dirty="0" smtClean="0">
                <a:solidFill>
                  <a:srgbClr val="000000"/>
                </a:solidFill>
                <a:effectLst/>
                <a:latin typeface="Arial" charset="0"/>
                <a:ea typeface="Calibri" charset="0"/>
                <a:cs typeface="Times New Roman" charset="0"/>
              </a:rPr>
              <a:t>	</a:t>
            </a:r>
            <a:r>
              <a:rPr lang="it-IT" sz="1200" b="1" spc="15" dirty="0" err="1" smtClean="0">
                <a:solidFill>
                  <a:srgbClr val="000000"/>
                </a:solidFill>
                <a:effectLst/>
                <a:latin typeface="Arial" charset="0"/>
                <a:ea typeface="Calibri" charset="0"/>
                <a:cs typeface="Times New Roman" charset="0"/>
              </a:rPr>
              <a:t>Answer</a:t>
            </a:r>
            <a:r>
              <a:rPr lang="it-IT" sz="1200" b="1" spc="15" dirty="0" smtClean="0">
                <a:solidFill>
                  <a:srgbClr val="000000"/>
                </a:solidFill>
                <a:effectLst/>
                <a:latin typeface="Arial" charset="0"/>
                <a:ea typeface="Calibri" charset="0"/>
                <a:cs typeface="Times New Roman" charset="0"/>
              </a:rPr>
              <a:t> the </a:t>
            </a:r>
            <a:r>
              <a:rPr lang="it-IT" sz="1200" b="1" spc="15" dirty="0" err="1" smtClean="0">
                <a:solidFill>
                  <a:srgbClr val="000000"/>
                </a:solidFill>
                <a:effectLst/>
                <a:latin typeface="Arial" charset="0"/>
                <a:ea typeface="Calibri" charset="0"/>
                <a:cs typeface="Times New Roman" charset="0"/>
              </a:rPr>
              <a:t>questions</a:t>
            </a:r>
            <a:r>
              <a:rPr lang="it-IT" sz="1200" b="1" spc="15" dirty="0" smtClean="0">
                <a:solidFill>
                  <a:srgbClr val="000000"/>
                </a:solidFill>
                <a:effectLst/>
                <a:latin typeface="Arial" charset="0"/>
                <a:ea typeface="Calibri" charset="0"/>
                <a:cs typeface="Times New Roman" charset="0"/>
              </a:rPr>
              <a:t>.</a:t>
            </a:r>
            <a:endParaRPr lang="it-IT" sz="1200" b="1" dirty="0" smtClean="0">
              <a:effectLst/>
              <a:latin typeface="Calibri" charset="0"/>
              <a:ea typeface="Calibri" charset="0"/>
              <a:cs typeface="Times New Roman" charset="0"/>
            </a:endParaRPr>
          </a:p>
          <a:p>
            <a:pPr marL="541020" indent="-270510">
              <a:spcAft>
                <a:spcPts val="300"/>
              </a:spcAft>
            </a:pPr>
            <a:r>
              <a:rPr lang="en-GB" sz="1200" cap="all" spc="15" dirty="0" smtClean="0">
                <a:solidFill>
                  <a:srgbClr val="000000"/>
                </a:solidFill>
                <a:effectLst/>
                <a:latin typeface="HelveticaNeueLTStd-Bd" charset="0"/>
                <a:ea typeface="Calibri" charset="0"/>
                <a:cs typeface="HelveticaNeueLTStd-Bd" charset="0"/>
              </a:rPr>
              <a:t> </a:t>
            </a:r>
            <a:endParaRPr lang="it-IT" sz="1200" dirty="0" smtClean="0">
              <a:effectLst/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sz="1200" dirty="0"/>
              <a:t>1. Why are teenagers great detectives?</a:t>
            </a:r>
            <a:endParaRPr lang="it-IT" sz="1200" dirty="0"/>
          </a:p>
          <a:p>
            <a:r>
              <a:rPr lang="en-US" sz="1200" dirty="0"/>
              <a:t>2.  What traits must a detective friend have?</a:t>
            </a:r>
            <a:endParaRPr lang="it-IT" sz="1200" dirty="0"/>
          </a:p>
          <a:p>
            <a:r>
              <a:rPr lang="en-US" sz="1200" dirty="0"/>
              <a:t>3. Why do Megan, Alex and Steve decide to investigate?</a:t>
            </a:r>
            <a:endParaRPr lang="it-IT" sz="1200" dirty="0"/>
          </a:p>
          <a:p>
            <a:r>
              <a:rPr lang="en-US" sz="1200" dirty="0"/>
              <a:t>4. What is the Winthrop family’s big problem?</a:t>
            </a:r>
            <a:endParaRPr lang="it-IT" sz="1200" dirty="0"/>
          </a:p>
          <a:p>
            <a:r>
              <a:rPr lang="en-US" sz="1200" dirty="0"/>
              <a:t>5. Who is good at solving riddles?</a:t>
            </a:r>
            <a:endParaRPr lang="it-IT" sz="1200" dirty="0"/>
          </a:p>
          <a:p>
            <a:r>
              <a:rPr lang="en-US" sz="1200" dirty="0"/>
              <a:t>6. What is stolen from a New York museum?</a:t>
            </a:r>
            <a:endParaRPr lang="it-IT" sz="1200" dirty="0"/>
          </a:p>
        </p:txBody>
      </p:sp>
      <p:grpSp>
        <p:nvGrpSpPr>
          <p:cNvPr id="29" name="Gruppo 28"/>
          <p:cNvGrpSpPr/>
          <p:nvPr/>
        </p:nvGrpSpPr>
        <p:grpSpPr>
          <a:xfrm>
            <a:off x="2580083" y="9857147"/>
            <a:ext cx="2278324" cy="746773"/>
            <a:chOff x="2640674" y="9816309"/>
            <a:chExt cx="2278324" cy="746773"/>
          </a:xfrm>
        </p:grpSpPr>
        <p:grpSp>
          <p:nvGrpSpPr>
            <p:cNvPr id="12" name="Gruppo 11"/>
            <p:cNvGrpSpPr/>
            <p:nvPr/>
          </p:nvGrpSpPr>
          <p:grpSpPr>
            <a:xfrm>
              <a:off x="3389418" y="9816309"/>
              <a:ext cx="894111" cy="478987"/>
              <a:chOff x="3389418" y="9816309"/>
              <a:chExt cx="894111" cy="478987"/>
            </a:xfrm>
          </p:grpSpPr>
          <p:pic>
            <p:nvPicPr>
              <p:cNvPr id="7" name="Immagine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43" t="30921" r="-1243" b="32034"/>
              <a:stretch/>
            </p:blipFill>
            <p:spPr>
              <a:xfrm>
                <a:off x="3389418" y="9866647"/>
                <a:ext cx="894111" cy="428649"/>
              </a:xfrm>
              <a:prstGeom prst="rect">
                <a:avLst/>
              </a:prstGeom>
            </p:spPr>
          </p:pic>
          <p:sp>
            <p:nvSpPr>
              <p:cNvPr id="8" name="Rettangolo 7"/>
              <p:cNvSpPr/>
              <p:nvPr/>
            </p:nvSpPr>
            <p:spPr>
              <a:xfrm>
                <a:off x="4079925" y="9816309"/>
                <a:ext cx="203604" cy="259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2387" lvl="0">
                  <a:lnSpc>
                    <a:spcPts val="1300"/>
                  </a:lnSpc>
                  <a:spcAft>
                    <a:spcPts val="0"/>
                  </a:spcAft>
                </a:pPr>
                <a:r>
                  <a:rPr lang="it-IT" sz="800" cap="all" spc="15" dirty="0" smtClean="0">
                    <a:effectLst/>
                    <a:latin typeface="Arial" charset="0"/>
                    <a:ea typeface="Calibri" charset="0"/>
                    <a:cs typeface="HelveticaNeueLTStd-Bd" charset="0"/>
                  </a:rPr>
                  <a:t>©</a:t>
                </a:r>
                <a:endParaRPr lang="it-IT" sz="800" spc="15" dirty="0">
                  <a:effectLst/>
                  <a:latin typeface="HelveticaNeueLTStd-Roman" charset="0"/>
                  <a:ea typeface="Calibri" charset="0"/>
                  <a:cs typeface="HelveticaNeueLTStd-Roman" charset="0"/>
                </a:endParaRPr>
              </a:p>
            </p:txBody>
          </p:sp>
        </p:grpSp>
        <p:sp>
          <p:nvSpPr>
            <p:cNvPr id="9" name="Rettangolo 8"/>
            <p:cNvSpPr/>
            <p:nvPr/>
          </p:nvSpPr>
          <p:spPr>
            <a:xfrm>
              <a:off x="2640674" y="10304037"/>
              <a:ext cx="2278324" cy="25904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52387" lvl="0" algn="ctr">
                <a:lnSpc>
                  <a:spcPts val="1300"/>
                </a:lnSpc>
                <a:spcAft>
                  <a:spcPts val="0"/>
                </a:spcAft>
              </a:pPr>
              <a:r>
                <a:rPr lang="it-IT" sz="1300" spc="15" dirty="0" err="1" smtClean="0">
                  <a:effectLst/>
                  <a:latin typeface="Arial" charset="0"/>
                  <a:ea typeface="Calibri" charset="0"/>
                  <a:cs typeface="HelveticaNeueLTStd-Bd" charset="0"/>
                </a:rPr>
                <a:t>www.blackcat-cideb.com</a:t>
              </a:r>
              <a:endParaRPr lang="it-IT" sz="1300" spc="15" dirty="0">
                <a:effectLst/>
                <a:latin typeface="HelveticaNeueLTStd-Roman" charset="0"/>
                <a:ea typeface="Calibri" charset="0"/>
                <a:cs typeface="HelveticaNeueLTStd-Roman" charset="0"/>
              </a:endParaRPr>
            </a:p>
          </p:txBody>
        </p:sp>
      </p:grpSp>
      <p:sp>
        <p:nvSpPr>
          <p:cNvPr id="13" name="Rettangolo 12"/>
          <p:cNvSpPr/>
          <p:nvPr/>
        </p:nvSpPr>
        <p:spPr>
          <a:xfrm>
            <a:off x="488896" y="3680338"/>
            <a:ext cx="6520704" cy="2126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14313">
              <a:lnSpc>
                <a:spcPts val="1300"/>
              </a:lnSpc>
              <a:spcAft>
                <a:spcPts val="300"/>
              </a:spcAft>
              <a:buFont typeface="Wingdings" charset="2"/>
              <a:buChar char="q"/>
            </a:pPr>
            <a:r>
              <a:rPr lang="it-IT" sz="1200" b="1" cap="all" spc="15" dirty="0" smtClean="0">
                <a:solidFill>
                  <a:srgbClr val="E30327"/>
                </a:solidFill>
                <a:latin typeface="Arial" charset="0"/>
                <a:ea typeface="Calibri" charset="0"/>
                <a:cs typeface="HelveticaNeueLTStd-Bd" charset="0"/>
              </a:rPr>
              <a:t>T</a:t>
            </a:r>
            <a:r>
              <a:rPr lang="en-GB" sz="1200" b="1" cap="all" spc="15" dirty="0" err="1" smtClean="0">
                <a:solidFill>
                  <a:srgbClr val="E30327"/>
                </a:solidFill>
                <a:latin typeface="Arial" charset="0"/>
                <a:ea typeface="Calibri" charset="0"/>
                <a:cs typeface="HelveticaNeueLTStd-Bd" charset="0"/>
              </a:rPr>
              <a:t>est</a:t>
            </a:r>
            <a:r>
              <a:rPr lang="en-GB" sz="1200" b="1" cap="all" spc="15" dirty="0" smtClean="0">
                <a:solidFill>
                  <a:srgbClr val="E30327"/>
                </a:solidFill>
                <a:latin typeface="Arial" charset="0"/>
                <a:ea typeface="Calibri" charset="0"/>
                <a:cs typeface="HelveticaNeueLTStd-Bd" charset="0"/>
              </a:rPr>
              <a:t>: can you become a good detective?</a:t>
            </a:r>
            <a:r>
              <a:rPr lang="en-GB" sz="1200" cap="all" spc="15" dirty="0" smtClean="0">
                <a:solidFill>
                  <a:srgbClr val="000000"/>
                </a:solidFill>
                <a:effectLst/>
                <a:latin typeface="Arial" charset="0"/>
                <a:ea typeface="Calibri" charset="0"/>
                <a:cs typeface="Times New Roman" charset="0"/>
              </a:rPr>
              <a:t/>
            </a:r>
            <a:br>
              <a:rPr lang="en-GB" sz="1200" cap="all" spc="15" dirty="0" smtClean="0">
                <a:solidFill>
                  <a:srgbClr val="000000"/>
                </a:solidFill>
                <a:effectLst/>
                <a:latin typeface="Arial" charset="0"/>
                <a:ea typeface="Calibri" charset="0"/>
                <a:cs typeface="Times New Roman" charset="0"/>
              </a:rPr>
            </a:br>
            <a:r>
              <a:rPr lang="en-US" sz="1200" b="1" dirty="0" smtClean="0"/>
              <a:t>Answer </a:t>
            </a:r>
            <a:r>
              <a:rPr lang="en-US" sz="1200" b="1" dirty="0"/>
              <a:t>the </a:t>
            </a:r>
            <a:r>
              <a:rPr lang="en-US" sz="1200" b="1" dirty="0" smtClean="0"/>
              <a:t>questions</a:t>
            </a:r>
            <a:r>
              <a:rPr lang="en-US" sz="1200" b="1" dirty="0"/>
              <a:t>.</a:t>
            </a:r>
            <a:r>
              <a:rPr lang="it-IT" sz="1200" dirty="0"/>
              <a:t> </a:t>
            </a:r>
            <a:r>
              <a:rPr lang="en-GB" sz="1200" cap="all" spc="15" dirty="0" smtClean="0">
                <a:solidFill>
                  <a:srgbClr val="000000"/>
                </a:solidFill>
                <a:effectLst/>
                <a:latin typeface="HelveticaNeueLTStd-Bd" charset="0"/>
                <a:ea typeface="Calibri" charset="0"/>
                <a:cs typeface="HelveticaNeueLTStd-Bd" charset="0"/>
              </a:rPr>
              <a:t> </a:t>
            </a:r>
          </a:p>
          <a:p>
            <a:r>
              <a:rPr lang="en-US" sz="1200" dirty="0" smtClean="0"/>
              <a:t>1. </a:t>
            </a:r>
            <a:r>
              <a:rPr lang="en-US" sz="1200" dirty="0"/>
              <a:t>Are you a curious person?	</a:t>
            </a:r>
            <a:r>
              <a:rPr lang="en-US" sz="1200" dirty="0" smtClean="0"/>
              <a:t>		</a:t>
            </a:r>
            <a:r>
              <a:rPr lang="en-US" sz="1200" dirty="0"/>
              <a:t>		</a:t>
            </a:r>
            <a:endParaRPr lang="it-IT" sz="1200" dirty="0"/>
          </a:p>
          <a:p>
            <a:r>
              <a:rPr lang="en-US" sz="1200" dirty="0" smtClean="0"/>
              <a:t>2. </a:t>
            </a:r>
            <a:r>
              <a:rPr lang="en-US" sz="1200" dirty="0"/>
              <a:t>Do you always want to understand strange things?		</a:t>
            </a:r>
            <a:r>
              <a:rPr lang="en-US" sz="1200" dirty="0" smtClean="0"/>
              <a:t>	</a:t>
            </a:r>
            <a:endParaRPr lang="it-IT" sz="1200" dirty="0" smtClean="0"/>
          </a:p>
          <a:p>
            <a:r>
              <a:rPr lang="en-US" sz="1200" dirty="0" smtClean="0"/>
              <a:t>3. Are the smallest details important to you?     			</a:t>
            </a:r>
          </a:p>
          <a:p>
            <a:r>
              <a:rPr lang="en-US" sz="1200" dirty="0" smtClean="0"/>
              <a:t>4. </a:t>
            </a:r>
            <a:r>
              <a:rPr lang="en-US" sz="1200" dirty="0"/>
              <a:t>Are you brave in new situations?	</a:t>
            </a:r>
            <a:r>
              <a:rPr lang="en-US" sz="1200" dirty="0" smtClean="0"/>
              <a:t>	</a:t>
            </a:r>
            <a:r>
              <a:rPr lang="en-US" sz="1200" dirty="0"/>
              <a:t>	</a:t>
            </a:r>
            <a:r>
              <a:rPr lang="en-US" sz="1200" dirty="0" smtClean="0"/>
              <a:t>	</a:t>
            </a:r>
            <a:endParaRPr lang="it-IT" sz="1200" dirty="0"/>
          </a:p>
          <a:p>
            <a:r>
              <a:rPr lang="en-US" sz="1200" dirty="0" smtClean="0"/>
              <a:t>5. </a:t>
            </a:r>
            <a:r>
              <a:rPr lang="en-US" sz="1200" dirty="0"/>
              <a:t>Do you get frightened easily?		</a:t>
            </a:r>
            <a:r>
              <a:rPr lang="en-US" sz="1200" dirty="0" smtClean="0"/>
              <a:t>	</a:t>
            </a:r>
            <a:endParaRPr lang="it-IT" sz="1200" dirty="0"/>
          </a:p>
          <a:p>
            <a:r>
              <a:rPr lang="en-US" sz="1200" dirty="0" smtClean="0"/>
              <a:t>6. </a:t>
            </a:r>
            <a:r>
              <a:rPr lang="en-US" sz="1200" dirty="0"/>
              <a:t>If a problem is too big or dangerous, </a:t>
            </a: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do </a:t>
            </a:r>
            <a:r>
              <a:rPr lang="en-US" sz="1200" dirty="0"/>
              <a:t>you inform the local authorities?   </a:t>
            </a:r>
            <a:r>
              <a:rPr lang="en-US" sz="1200" dirty="0" smtClean="0"/>
              <a:t>		</a:t>
            </a:r>
            <a:r>
              <a:rPr lang="en-US" sz="1200" dirty="0"/>
              <a:t>	</a:t>
            </a:r>
            <a:r>
              <a:rPr lang="en-US" sz="1200" dirty="0" smtClean="0"/>
              <a:t>	</a:t>
            </a:r>
          </a:p>
          <a:p>
            <a:endParaRPr lang="en-US" sz="1200" dirty="0">
              <a:effectLst/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sz="1200" dirty="0"/>
              <a:t>If you answered </a:t>
            </a:r>
            <a:r>
              <a:rPr lang="en-US" sz="1200" b="1" dirty="0">
                <a:solidFill>
                  <a:srgbClr val="FF6600"/>
                </a:solidFill>
              </a:rPr>
              <a:t>YES</a:t>
            </a:r>
            <a:r>
              <a:rPr lang="en-US" sz="1200" dirty="0"/>
              <a:t> to </a:t>
            </a:r>
            <a:r>
              <a:rPr lang="en-US" sz="1200" dirty="0" smtClean="0"/>
              <a:t>answers 1, 2, 3, 4, 6 then </a:t>
            </a:r>
            <a:r>
              <a:rPr lang="en-US" sz="1200" dirty="0"/>
              <a:t>you can become a good detective!</a:t>
            </a:r>
            <a:r>
              <a:rPr lang="it-IT" sz="1200" dirty="0"/>
              <a:t> </a:t>
            </a:r>
            <a:endParaRPr lang="it-IT" sz="1200" dirty="0" smtClean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45175" y="6240414"/>
            <a:ext cx="6734286" cy="1738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 indent="-214313">
              <a:lnSpc>
                <a:spcPts val="1300"/>
              </a:lnSpc>
              <a:spcAft>
                <a:spcPts val="300"/>
              </a:spcAft>
              <a:buFont typeface="Wingdings" charset="2"/>
              <a:buChar char="q"/>
            </a:pPr>
            <a:r>
              <a:rPr lang="en-GB" sz="1200" b="1" cap="all" spc="15" dirty="0" smtClean="0">
                <a:solidFill>
                  <a:srgbClr val="E30327"/>
                </a:solidFill>
                <a:latin typeface="Arial" charset="0"/>
                <a:ea typeface="Calibri" charset="0"/>
                <a:cs typeface="HelveticaNeueLTStd-Bd" charset="0"/>
              </a:rPr>
              <a:t>A DEFINITION OF FRIENDSHIP </a:t>
            </a:r>
            <a:br>
              <a:rPr lang="en-GB" sz="1200" b="1" cap="all" spc="15" dirty="0" smtClean="0">
                <a:solidFill>
                  <a:srgbClr val="E30327"/>
                </a:solidFill>
                <a:latin typeface="Arial" charset="0"/>
                <a:ea typeface="Calibri" charset="0"/>
                <a:cs typeface="HelveticaNeueLTStd-Bd" charset="0"/>
              </a:rPr>
            </a:br>
            <a:r>
              <a:rPr lang="en-US" sz="1200" b="1" dirty="0"/>
              <a:t>What is your definition of friendship? Choose the one you prefer.</a:t>
            </a:r>
            <a:r>
              <a:rPr lang="it-IT" sz="1200" dirty="0"/>
              <a:t> </a:t>
            </a:r>
            <a:r>
              <a:rPr lang="en-GB" sz="1200" cap="all" spc="15" dirty="0" smtClean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/>
            </a:r>
            <a:br>
              <a:rPr lang="en-GB" sz="1200" cap="all" spc="15" dirty="0" smtClean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</a:br>
            <a:endParaRPr lang="it-IT" sz="1200" dirty="0" smtClean="0">
              <a:effectLst/>
              <a:latin typeface="Calibri" charset="0"/>
              <a:ea typeface="Calibri" charset="0"/>
              <a:cs typeface="Times New Roman" charset="0"/>
            </a:endParaRPr>
          </a:p>
          <a:p>
            <a:r>
              <a:rPr lang="en-US" sz="1200" dirty="0"/>
              <a:t> </a:t>
            </a:r>
            <a:r>
              <a:rPr lang="en-US" sz="1200" dirty="0" smtClean="0"/>
              <a:t>  1 a </a:t>
            </a:r>
            <a:r>
              <a:rPr lang="en-US" sz="1200" dirty="0"/>
              <a:t>friend helps you if you have a </a:t>
            </a:r>
            <a:r>
              <a:rPr lang="en-US" sz="1200" dirty="0" smtClean="0"/>
              <a:t>problem.</a:t>
            </a:r>
            <a:endParaRPr lang="it-IT" sz="1200" dirty="0"/>
          </a:p>
          <a:p>
            <a:r>
              <a:rPr lang="en-US" sz="1200" dirty="0" smtClean="0"/>
              <a:t>   2 a </a:t>
            </a:r>
            <a:r>
              <a:rPr lang="en-US" sz="1200" dirty="0"/>
              <a:t>friend likes doing things with </a:t>
            </a:r>
            <a:r>
              <a:rPr lang="en-US" sz="1200" dirty="0" smtClean="0"/>
              <a:t>you.</a:t>
            </a:r>
            <a:endParaRPr lang="it-IT" sz="1200" dirty="0"/>
          </a:p>
          <a:p>
            <a:r>
              <a:rPr lang="en-US" sz="1200" dirty="0" smtClean="0"/>
              <a:t>   3 a </a:t>
            </a:r>
            <a:r>
              <a:rPr lang="en-US" sz="1200" dirty="0"/>
              <a:t>friend is always kind to </a:t>
            </a:r>
            <a:r>
              <a:rPr lang="en-US" sz="1200" dirty="0" smtClean="0"/>
              <a:t>you.</a:t>
            </a:r>
            <a:endParaRPr lang="it-IT" sz="1200" dirty="0"/>
          </a:p>
          <a:p>
            <a:r>
              <a:rPr lang="en-US" sz="1200" dirty="0" smtClean="0"/>
              <a:t>   4 a </a:t>
            </a:r>
            <a:r>
              <a:rPr lang="en-US" sz="1200" dirty="0"/>
              <a:t>friend tells you his/her </a:t>
            </a:r>
            <a:r>
              <a:rPr lang="en-US" sz="1200" dirty="0" smtClean="0"/>
              <a:t>secrets.</a:t>
            </a:r>
            <a:endParaRPr lang="it-IT" sz="1200" dirty="0"/>
          </a:p>
          <a:p>
            <a:r>
              <a:rPr lang="en-US" sz="1200" dirty="0" smtClean="0"/>
              <a:t>   5 a </a:t>
            </a:r>
            <a:r>
              <a:rPr lang="en-US" sz="1200" dirty="0"/>
              <a:t>friend always tells you the </a:t>
            </a:r>
            <a:r>
              <a:rPr lang="en-US" sz="1200" dirty="0" smtClean="0"/>
              <a:t>truth.</a:t>
            </a:r>
            <a:endParaRPr lang="it-IT" sz="1200" dirty="0"/>
          </a:p>
          <a:p>
            <a:r>
              <a:rPr lang="en-US" sz="1200" dirty="0" smtClean="0"/>
              <a:t>   What </a:t>
            </a:r>
            <a:r>
              <a:rPr lang="en-US" sz="1200" dirty="0"/>
              <a:t>traits does your best friend have? ……………………….</a:t>
            </a:r>
            <a:r>
              <a:rPr lang="it-IT" sz="1200" dirty="0"/>
              <a:t> </a:t>
            </a:r>
            <a:endParaRPr lang="it-IT" sz="1200" spc="15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2098451" y="829114"/>
            <a:ext cx="3305755" cy="17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/Users/marco.satta/Desktop/WORD PER BLACK CAT READERS CORNER/readers_corner_logo_20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12" y="67875"/>
            <a:ext cx="2987847" cy="10317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Connettore 1 24"/>
          <p:cNvCxnSpPr/>
          <p:nvPr/>
        </p:nvCxnSpPr>
        <p:spPr>
          <a:xfrm>
            <a:off x="497390" y="3276577"/>
            <a:ext cx="6468489" cy="454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556919" y="6097843"/>
            <a:ext cx="6468489" cy="454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4203887" y="4138064"/>
            <a:ext cx="342901" cy="1397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YES</a:t>
            </a:r>
            <a:endParaRPr lang="it-IT" sz="800" dirty="0"/>
          </a:p>
        </p:txBody>
      </p:sp>
      <p:sp>
        <p:nvSpPr>
          <p:cNvPr id="18" name="Rettangolo 17"/>
          <p:cNvSpPr/>
          <p:nvPr/>
        </p:nvSpPr>
        <p:spPr>
          <a:xfrm>
            <a:off x="4994274" y="4138064"/>
            <a:ext cx="342901" cy="139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NO</a:t>
            </a:r>
            <a:endParaRPr lang="it-IT" sz="800" dirty="0"/>
          </a:p>
        </p:txBody>
      </p:sp>
      <p:sp>
        <p:nvSpPr>
          <p:cNvPr id="20" name="Rettangolo 19"/>
          <p:cNvSpPr/>
          <p:nvPr/>
        </p:nvSpPr>
        <p:spPr>
          <a:xfrm>
            <a:off x="4203887" y="4315864"/>
            <a:ext cx="342901" cy="1397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YES</a:t>
            </a:r>
            <a:endParaRPr lang="it-IT" sz="800" dirty="0"/>
          </a:p>
        </p:txBody>
      </p:sp>
      <p:sp>
        <p:nvSpPr>
          <p:cNvPr id="21" name="Rettangolo 20"/>
          <p:cNvSpPr/>
          <p:nvPr/>
        </p:nvSpPr>
        <p:spPr>
          <a:xfrm>
            <a:off x="4203887" y="4496839"/>
            <a:ext cx="342901" cy="1397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YES</a:t>
            </a:r>
            <a:endParaRPr lang="it-IT" sz="800" dirty="0"/>
          </a:p>
        </p:txBody>
      </p:sp>
      <p:sp>
        <p:nvSpPr>
          <p:cNvPr id="22" name="Rettangolo 21"/>
          <p:cNvSpPr/>
          <p:nvPr/>
        </p:nvSpPr>
        <p:spPr>
          <a:xfrm>
            <a:off x="4203887" y="4680989"/>
            <a:ext cx="342901" cy="1397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YES</a:t>
            </a:r>
            <a:endParaRPr lang="it-IT" sz="800" dirty="0"/>
          </a:p>
        </p:txBody>
      </p:sp>
      <p:sp>
        <p:nvSpPr>
          <p:cNvPr id="23" name="Rettangolo 22"/>
          <p:cNvSpPr/>
          <p:nvPr/>
        </p:nvSpPr>
        <p:spPr>
          <a:xfrm>
            <a:off x="4203887" y="4868314"/>
            <a:ext cx="342901" cy="1397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YES</a:t>
            </a:r>
            <a:endParaRPr lang="it-IT" sz="800" dirty="0"/>
          </a:p>
        </p:txBody>
      </p:sp>
      <p:sp>
        <p:nvSpPr>
          <p:cNvPr id="26" name="Rettangolo 25"/>
          <p:cNvSpPr/>
          <p:nvPr/>
        </p:nvSpPr>
        <p:spPr>
          <a:xfrm>
            <a:off x="4203887" y="5214389"/>
            <a:ext cx="342901" cy="1397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YES</a:t>
            </a:r>
            <a:endParaRPr lang="it-IT" sz="800" dirty="0"/>
          </a:p>
        </p:txBody>
      </p:sp>
      <p:sp>
        <p:nvSpPr>
          <p:cNvPr id="28" name="Rettangolo 27"/>
          <p:cNvSpPr/>
          <p:nvPr/>
        </p:nvSpPr>
        <p:spPr>
          <a:xfrm>
            <a:off x="4994274" y="4315864"/>
            <a:ext cx="342901" cy="139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NO</a:t>
            </a:r>
            <a:endParaRPr lang="it-IT" sz="800" dirty="0"/>
          </a:p>
        </p:txBody>
      </p:sp>
      <p:sp>
        <p:nvSpPr>
          <p:cNvPr id="30" name="Rettangolo 29"/>
          <p:cNvSpPr/>
          <p:nvPr/>
        </p:nvSpPr>
        <p:spPr>
          <a:xfrm>
            <a:off x="4994274" y="4493664"/>
            <a:ext cx="342901" cy="139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NO</a:t>
            </a:r>
            <a:endParaRPr lang="it-IT" sz="800" dirty="0"/>
          </a:p>
        </p:txBody>
      </p:sp>
      <p:sp>
        <p:nvSpPr>
          <p:cNvPr id="31" name="Rettangolo 30"/>
          <p:cNvSpPr/>
          <p:nvPr/>
        </p:nvSpPr>
        <p:spPr>
          <a:xfrm>
            <a:off x="4994274" y="4671464"/>
            <a:ext cx="342901" cy="139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NO</a:t>
            </a:r>
            <a:endParaRPr lang="it-IT" sz="800" dirty="0"/>
          </a:p>
        </p:txBody>
      </p:sp>
      <p:sp>
        <p:nvSpPr>
          <p:cNvPr id="32" name="Rettangolo 31"/>
          <p:cNvSpPr/>
          <p:nvPr/>
        </p:nvSpPr>
        <p:spPr>
          <a:xfrm>
            <a:off x="4994274" y="4849264"/>
            <a:ext cx="342901" cy="139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NO</a:t>
            </a:r>
            <a:endParaRPr lang="it-IT" sz="800" dirty="0"/>
          </a:p>
        </p:txBody>
      </p:sp>
      <p:sp>
        <p:nvSpPr>
          <p:cNvPr id="33" name="Rettangolo 32"/>
          <p:cNvSpPr/>
          <p:nvPr/>
        </p:nvSpPr>
        <p:spPr>
          <a:xfrm>
            <a:off x="4994274" y="5214389"/>
            <a:ext cx="342901" cy="1397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dirty="0" smtClean="0"/>
              <a:t>NO</a:t>
            </a:r>
            <a:endParaRPr lang="it-IT" sz="800" dirty="0"/>
          </a:p>
        </p:txBody>
      </p:sp>
      <p:sp>
        <p:nvSpPr>
          <p:cNvPr id="34" name="Rettangolo 33"/>
          <p:cNvSpPr/>
          <p:nvPr/>
        </p:nvSpPr>
        <p:spPr>
          <a:xfrm>
            <a:off x="451525" y="6870667"/>
            <a:ext cx="144000" cy="1397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00" dirty="0"/>
          </a:p>
        </p:txBody>
      </p:sp>
      <p:sp>
        <p:nvSpPr>
          <p:cNvPr id="35" name="Rettangolo 34"/>
          <p:cNvSpPr/>
          <p:nvPr/>
        </p:nvSpPr>
        <p:spPr>
          <a:xfrm>
            <a:off x="451761" y="7040000"/>
            <a:ext cx="144000" cy="1397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00" dirty="0"/>
          </a:p>
        </p:txBody>
      </p:sp>
      <p:sp>
        <p:nvSpPr>
          <p:cNvPr id="36" name="Rettangolo 35"/>
          <p:cNvSpPr/>
          <p:nvPr/>
        </p:nvSpPr>
        <p:spPr>
          <a:xfrm>
            <a:off x="451525" y="7205099"/>
            <a:ext cx="144000" cy="1397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00" dirty="0"/>
          </a:p>
        </p:txBody>
      </p:sp>
      <p:sp>
        <p:nvSpPr>
          <p:cNvPr id="37" name="Rettangolo 36"/>
          <p:cNvSpPr/>
          <p:nvPr/>
        </p:nvSpPr>
        <p:spPr>
          <a:xfrm>
            <a:off x="451525" y="7393483"/>
            <a:ext cx="144000" cy="1397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00" dirty="0"/>
          </a:p>
        </p:txBody>
      </p:sp>
      <p:sp>
        <p:nvSpPr>
          <p:cNvPr id="38" name="Rettangolo 37"/>
          <p:cNvSpPr/>
          <p:nvPr/>
        </p:nvSpPr>
        <p:spPr>
          <a:xfrm>
            <a:off x="451525" y="7579747"/>
            <a:ext cx="144000" cy="1397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00" dirty="0"/>
          </a:p>
        </p:txBody>
      </p:sp>
      <p:sp>
        <p:nvSpPr>
          <p:cNvPr id="39" name="Rettangolo 38"/>
          <p:cNvSpPr/>
          <p:nvPr/>
        </p:nvSpPr>
        <p:spPr>
          <a:xfrm>
            <a:off x="453641" y="7761781"/>
            <a:ext cx="144000" cy="1397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194066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31</Words>
  <Application>Microsoft Macintosh PowerPoint</Application>
  <PresentationFormat>Personalizzato</PresentationFormat>
  <Paragraphs>40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Marco Satta</dc:creator>
  <cp:lastModifiedBy>elena tonus</cp:lastModifiedBy>
  <cp:revision>20</cp:revision>
  <cp:lastPrinted>2019-03-29T11:37:45Z</cp:lastPrinted>
  <dcterms:created xsi:type="dcterms:W3CDTF">2019-03-29T09:34:38Z</dcterms:created>
  <dcterms:modified xsi:type="dcterms:W3CDTF">2020-02-27T18:30:34Z</dcterms:modified>
</cp:coreProperties>
</file>