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4652"/>
  </p:normalViewPr>
  <p:slideViewPr>
    <p:cSldViewPr snapToGrid="0" snapToObjects="1">
      <p:cViewPr>
        <p:scale>
          <a:sx n="124" d="100"/>
          <a:sy n="124" d="100"/>
        </p:scale>
        <p:origin x="-392" y="121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BCA5-1D9D-EA44-AB7F-5950EFBE06CC}" type="datetimeFigureOut">
              <a:rPr lang="it-IT" smtClean="0"/>
              <a:t>13/12/19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84A5-1C7B-6145-AEEE-C90A3A4DA3F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53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BCA5-1D9D-EA44-AB7F-5950EFBE06CC}" type="datetimeFigureOut">
              <a:rPr lang="it-IT" smtClean="0"/>
              <a:t>13/12/19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84A5-1C7B-6145-AEEE-C90A3A4DA3F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60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BCA5-1D9D-EA44-AB7F-5950EFBE06CC}" type="datetimeFigureOut">
              <a:rPr lang="it-IT" smtClean="0"/>
              <a:t>13/12/19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84A5-1C7B-6145-AEEE-C90A3A4DA3F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381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BCA5-1D9D-EA44-AB7F-5950EFBE06CC}" type="datetimeFigureOut">
              <a:rPr lang="it-IT" smtClean="0"/>
              <a:t>13/12/19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84A5-1C7B-6145-AEEE-C90A3A4DA3F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087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BCA5-1D9D-EA44-AB7F-5950EFBE06CC}" type="datetimeFigureOut">
              <a:rPr lang="it-IT" smtClean="0"/>
              <a:t>13/12/19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84A5-1C7B-6145-AEEE-C90A3A4DA3F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91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BCA5-1D9D-EA44-AB7F-5950EFBE06CC}" type="datetimeFigureOut">
              <a:rPr lang="it-IT" smtClean="0"/>
              <a:t>13/12/19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84A5-1C7B-6145-AEEE-C90A3A4DA3F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292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BCA5-1D9D-EA44-AB7F-5950EFBE06CC}" type="datetimeFigureOut">
              <a:rPr lang="it-IT" smtClean="0"/>
              <a:t>13/12/19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84A5-1C7B-6145-AEEE-C90A3A4DA3F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44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BCA5-1D9D-EA44-AB7F-5950EFBE06CC}" type="datetimeFigureOut">
              <a:rPr lang="it-IT" smtClean="0"/>
              <a:t>13/12/19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84A5-1C7B-6145-AEEE-C90A3A4DA3F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538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BCA5-1D9D-EA44-AB7F-5950EFBE06CC}" type="datetimeFigureOut">
              <a:rPr lang="it-IT" smtClean="0"/>
              <a:t>13/12/19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84A5-1C7B-6145-AEEE-C90A3A4DA3F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745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BCA5-1D9D-EA44-AB7F-5950EFBE06CC}" type="datetimeFigureOut">
              <a:rPr lang="it-IT" smtClean="0"/>
              <a:t>13/12/19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84A5-1C7B-6145-AEEE-C90A3A4DA3F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0404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BCA5-1D9D-EA44-AB7F-5950EFBE06CC}" type="datetimeFigureOut">
              <a:rPr lang="it-IT" smtClean="0"/>
              <a:t>13/12/19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84A5-1C7B-6145-AEEE-C90A3A4DA3F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53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2BCA5-1D9D-EA44-AB7F-5950EFBE06CC}" type="datetimeFigureOut">
              <a:rPr lang="it-IT" smtClean="0"/>
              <a:t>13/12/19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884A5-1C7B-6145-AEEE-C90A3A4DA3F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209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arrotondato 2"/>
          <p:cNvSpPr/>
          <p:nvPr/>
        </p:nvSpPr>
        <p:spPr>
          <a:xfrm>
            <a:off x="322729" y="901031"/>
            <a:ext cx="6917167" cy="8936089"/>
          </a:xfrm>
          <a:prstGeom prst="roundRect">
            <a:avLst>
              <a:gd name="adj" fmla="val 5485"/>
            </a:avLst>
          </a:prstGeom>
          <a:noFill/>
          <a:ln w="1905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9" name="Gruppo 28"/>
          <p:cNvGrpSpPr/>
          <p:nvPr/>
        </p:nvGrpSpPr>
        <p:grpSpPr>
          <a:xfrm>
            <a:off x="2580083" y="9857147"/>
            <a:ext cx="2278324" cy="746773"/>
            <a:chOff x="2640674" y="9816309"/>
            <a:chExt cx="2278324" cy="746773"/>
          </a:xfrm>
        </p:grpSpPr>
        <p:grpSp>
          <p:nvGrpSpPr>
            <p:cNvPr id="12" name="Gruppo 11"/>
            <p:cNvGrpSpPr/>
            <p:nvPr/>
          </p:nvGrpSpPr>
          <p:grpSpPr>
            <a:xfrm>
              <a:off x="3389418" y="9816309"/>
              <a:ext cx="894111" cy="478987"/>
              <a:chOff x="3389418" y="9816309"/>
              <a:chExt cx="894111" cy="478987"/>
            </a:xfrm>
          </p:grpSpPr>
          <p:pic>
            <p:nvPicPr>
              <p:cNvPr id="7" name="Immagin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43" t="30921" r="-1243" b="32034"/>
              <a:stretch/>
            </p:blipFill>
            <p:spPr>
              <a:xfrm>
                <a:off x="3389418" y="9866647"/>
                <a:ext cx="894111" cy="428649"/>
              </a:xfrm>
              <a:prstGeom prst="rect">
                <a:avLst/>
              </a:prstGeom>
            </p:spPr>
          </p:pic>
          <p:sp>
            <p:nvSpPr>
              <p:cNvPr id="8" name="Rettangolo 7"/>
              <p:cNvSpPr/>
              <p:nvPr/>
            </p:nvSpPr>
            <p:spPr>
              <a:xfrm>
                <a:off x="4079925" y="9816309"/>
                <a:ext cx="203604" cy="2590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2387" lvl="0">
                  <a:lnSpc>
                    <a:spcPts val="1300"/>
                  </a:lnSpc>
                  <a:spcAft>
                    <a:spcPts val="0"/>
                  </a:spcAft>
                </a:pPr>
                <a:r>
                  <a:rPr lang="it-IT" sz="800" cap="all" spc="15" dirty="0" smtClean="0">
                    <a:effectLst/>
                    <a:latin typeface="Arial" charset="0"/>
                    <a:ea typeface="Calibri" charset="0"/>
                    <a:cs typeface="HelveticaNeueLTStd-Bd" charset="0"/>
                  </a:rPr>
                  <a:t>©</a:t>
                </a:r>
                <a:endParaRPr lang="it-IT" sz="800" spc="15" dirty="0">
                  <a:effectLst/>
                  <a:latin typeface="HelveticaNeueLTStd-Roman" charset="0"/>
                  <a:ea typeface="Calibri" charset="0"/>
                  <a:cs typeface="HelveticaNeueLTStd-Roman" charset="0"/>
                </a:endParaRPr>
              </a:p>
            </p:txBody>
          </p:sp>
        </p:grpSp>
        <p:sp>
          <p:nvSpPr>
            <p:cNvPr id="9" name="Rettangolo 8"/>
            <p:cNvSpPr/>
            <p:nvPr/>
          </p:nvSpPr>
          <p:spPr>
            <a:xfrm>
              <a:off x="2640674" y="10304037"/>
              <a:ext cx="2278324" cy="25904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marL="52387" lvl="0" algn="ctr">
                <a:lnSpc>
                  <a:spcPts val="1300"/>
                </a:lnSpc>
                <a:spcAft>
                  <a:spcPts val="0"/>
                </a:spcAft>
              </a:pPr>
              <a:r>
                <a:rPr lang="it-IT" sz="1300" spc="15" dirty="0" err="1" smtClean="0">
                  <a:effectLst/>
                  <a:latin typeface="Arial" charset="0"/>
                  <a:ea typeface="Calibri" charset="0"/>
                  <a:cs typeface="HelveticaNeueLTStd-Bd" charset="0"/>
                </a:rPr>
                <a:t>www.blackcat-cideb.com</a:t>
              </a:r>
              <a:endParaRPr lang="it-IT" sz="1300" spc="15" dirty="0">
                <a:effectLst/>
                <a:latin typeface="HelveticaNeueLTStd-Roman" charset="0"/>
                <a:ea typeface="Calibri" charset="0"/>
                <a:cs typeface="HelveticaNeueLTStd-Roman" charset="0"/>
              </a:endParaRPr>
            </a:p>
          </p:txBody>
        </p:sp>
      </p:grpSp>
      <p:sp>
        <p:nvSpPr>
          <p:cNvPr id="24" name="Rettangolo 23"/>
          <p:cNvSpPr/>
          <p:nvPr/>
        </p:nvSpPr>
        <p:spPr>
          <a:xfrm>
            <a:off x="2098451" y="829114"/>
            <a:ext cx="3305755" cy="175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 descr="/Users/marco.satta/Desktop/WORD PER BLACK CAT READERS CORNER/readers_corner_logo_2017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12" y="67875"/>
            <a:ext cx="2987847" cy="103173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ttangolo 13"/>
          <p:cNvSpPr/>
          <p:nvPr/>
        </p:nvSpPr>
        <p:spPr>
          <a:xfrm>
            <a:off x="587796" y="1434312"/>
            <a:ext cx="5762076" cy="1387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387" lvl="0">
              <a:lnSpc>
                <a:spcPts val="1300"/>
              </a:lnSpc>
              <a:spcAft>
                <a:spcPts val="300"/>
              </a:spcAft>
            </a:pPr>
            <a:r>
              <a:rPr lang="en-GB" sz="1200" b="1" cap="all" spc="15" dirty="0" smtClean="0">
                <a:solidFill>
                  <a:srgbClr val="E30327"/>
                </a:solidFill>
                <a:latin typeface="Arial" charset="0"/>
                <a:ea typeface="Calibri" charset="0"/>
                <a:cs typeface="HelveticaNeueLTStd-Bd" charset="0"/>
              </a:rPr>
              <a:t>Comprehension check</a:t>
            </a:r>
            <a:br>
              <a:rPr lang="en-GB" sz="1200" b="1" cap="all" spc="15" dirty="0" smtClean="0">
                <a:solidFill>
                  <a:srgbClr val="E30327"/>
                </a:solidFill>
                <a:latin typeface="Arial" charset="0"/>
                <a:ea typeface="Calibri" charset="0"/>
                <a:cs typeface="HelveticaNeueLTStd-Bd" charset="0"/>
              </a:rPr>
            </a:br>
            <a:r>
              <a:rPr lang="en-GB" sz="1200" b="1" spc="15" dirty="0" smtClean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1. </a:t>
            </a:r>
            <a:r>
              <a:rPr lang="en-GB" sz="1200" b="1" spc="15" dirty="0" smtClean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Which story…</a:t>
            </a:r>
            <a:endParaRPr lang="en-GB" sz="1200" b="1" spc="15" dirty="0" smtClean="0">
              <a:solidFill>
                <a:srgbClr val="000000"/>
              </a:solidFill>
              <a:latin typeface="Arial" charset="0"/>
              <a:ea typeface="Calibri" charset="0"/>
              <a:cs typeface="Times New Roman" charset="0"/>
            </a:endParaRPr>
          </a:p>
          <a:p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1 </a:t>
            </a:r>
            <a:r>
              <a:rPr lang="en-GB" sz="1200" spc="15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will make you feel sad?</a:t>
            </a:r>
            <a:endParaRPr lang="it-IT" sz="1200" spc="15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2 </a:t>
            </a:r>
            <a:r>
              <a:rPr lang="en-GB" sz="1200" spc="15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helps teach something?</a:t>
            </a:r>
            <a:endParaRPr lang="it-IT" sz="1200" spc="15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3 </a:t>
            </a:r>
            <a:r>
              <a:rPr lang="en-GB" sz="1200" spc="15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challenges the ideas and conventions of the time?</a:t>
            </a:r>
            <a:endParaRPr lang="it-IT" sz="1200" spc="15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4 </a:t>
            </a:r>
            <a:r>
              <a:rPr lang="en-GB" sz="1200" spc="15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is set at this time of year</a:t>
            </a: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?</a:t>
            </a:r>
          </a:p>
          <a:p>
            <a:r>
              <a:rPr lang="en-GB" sz="1200" spc="15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5 do you prefer to read? Why?</a:t>
            </a:r>
            <a:endParaRPr lang="it-IT" sz="1200" spc="15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5" name="Connettore 1 14"/>
          <p:cNvCxnSpPr/>
          <p:nvPr/>
        </p:nvCxnSpPr>
        <p:spPr>
          <a:xfrm>
            <a:off x="587796" y="3322741"/>
            <a:ext cx="6468489" cy="4548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474399" y="5291153"/>
            <a:ext cx="6468489" cy="4548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474399" y="3491804"/>
            <a:ext cx="6734286" cy="1751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spc="15" dirty="0" smtClean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   </a:t>
            </a:r>
            <a:r>
              <a:rPr lang="en-GB" sz="1200" b="1" cap="all" spc="15" dirty="0" smtClean="0">
                <a:solidFill>
                  <a:srgbClr val="E30327"/>
                </a:solidFill>
                <a:latin typeface="Arial" charset="0"/>
                <a:ea typeface="Calibri" charset="0"/>
                <a:cs typeface="HelveticaNeueLTStd-Bd" charset="0"/>
              </a:rPr>
              <a:t>VOCABULARY</a:t>
            </a:r>
          </a:p>
          <a:p>
            <a:r>
              <a:rPr lang="en-GB" sz="1200" b="1" spc="15" dirty="0" smtClean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    2. </a:t>
            </a:r>
            <a:r>
              <a:rPr lang="en-GB" sz="1200" b="1" spc="15" dirty="0" smtClean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Find a word or words in the text which mean:</a:t>
            </a:r>
            <a:endParaRPr lang="en-GB" sz="1200" b="1" spc="15" dirty="0" smtClean="0">
              <a:solidFill>
                <a:srgbClr val="000000"/>
              </a:solidFill>
              <a:latin typeface="Arial" charset="0"/>
              <a:ea typeface="Calibri" charset="0"/>
              <a:cs typeface="Times New Roman" charset="0"/>
            </a:endParaRPr>
          </a:p>
          <a:p>
            <a:endParaRPr lang="en-GB" sz="1100" b="1" spc="15" dirty="0" smtClean="0">
              <a:solidFill>
                <a:srgbClr val="000000"/>
              </a:solidFill>
              <a:latin typeface="Arial" charset="0"/>
              <a:ea typeface="Calibri" charset="0"/>
              <a:cs typeface="Times New Roman" charset="0"/>
            </a:endParaRPr>
          </a:p>
          <a:p>
            <a:pPr marL="585788" indent="-319088">
              <a:lnSpc>
                <a:spcPts val="1200"/>
              </a:lnSpc>
              <a:spcAft>
                <a:spcPts val="300"/>
              </a:spcAft>
              <a:buFont typeface="+mj-lt"/>
              <a:buAutoNum type="arabicPeriod"/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Relax comfortably</a:t>
            </a:r>
          </a:p>
          <a:p>
            <a:pPr marL="585788" indent="-319088">
              <a:lnSpc>
                <a:spcPts val="1200"/>
              </a:lnSpc>
              <a:spcAft>
                <a:spcPts val="300"/>
              </a:spcAft>
              <a:buFont typeface="+mj-lt"/>
              <a:buAutoNum type="arabicPeriod"/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Something that makes you feel happy and positive</a:t>
            </a:r>
          </a:p>
          <a:p>
            <a:pPr marL="585788" indent="-319088">
              <a:lnSpc>
                <a:spcPts val="1200"/>
              </a:lnSpc>
              <a:spcAft>
                <a:spcPts val="300"/>
              </a:spcAft>
              <a:buFont typeface="+mj-lt"/>
              <a:buAutoNum type="arabicPeriod"/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Limited</a:t>
            </a:r>
          </a:p>
          <a:p>
            <a:pPr marL="585788" indent="-319088">
              <a:lnSpc>
                <a:spcPts val="1200"/>
              </a:lnSpc>
              <a:spcAft>
                <a:spcPts val="300"/>
              </a:spcAft>
              <a:buFont typeface="+mj-lt"/>
              <a:buAutoNum type="arabicPeriod"/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Something you use to dry your eyes or nose</a:t>
            </a:r>
          </a:p>
          <a:p>
            <a:pPr marL="585788" indent="-319088">
              <a:lnSpc>
                <a:spcPts val="1200"/>
              </a:lnSpc>
              <a:spcAft>
                <a:spcPts val="300"/>
              </a:spcAft>
              <a:buFont typeface="+mj-lt"/>
              <a:buAutoNum type="arabicPeriod"/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Stop something moving away </a:t>
            </a:r>
            <a:endParaRPr lang="en-GB" sz="1200" spc="15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585788" indent="-319088">
              <a:lnSpc>
                <a:spcPts val="1200"/>
              </a:lnSpc>
              <a:spcAft>
                <a:spcPts val="300"/>
              </a:spcAft>
              <a:buFont typeface="+mj-lt"/>
              <a:buAutoNum type="arabicPeriod"/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endParaRPr lang="en-GB" sz="1200" dirty="0" smtClean="0"/>
          </a:p>
        </p:txBody>
      </p:sp>
      <p:sp>
        <p:nvSpPr>
          <p:cNvPr id="22" name="Rettangolo 21"/>
          <p:cNvSpPr/>
          <p:nvPr/>
        </p:nvSpPr>
        <p:spPr>
          <a:xfrm>
            <a:off x="505610" y="5403801"/>
            <a:ext cx="6437278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spc="15" dirty="0" smtClean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   </a:t>
            </a:r>
            <a:r>
              <a:rPr lang="en-GB" sz="1200" b="1" cap="all" spc="15" dirty="0" smtClean="0">
                <a:solidFill>
                  <a:srgbClr val="E30327"/>
                </a:solidFill>
                <a:latin typeface="Arial" charset="0"/>
                <a:ea typeface="Calibri" charset="0"/>
                <a:cs typeface="HelveticaNeueLTStd-Bd" charset="0"/>
              </a:rPr>
              <a:t>YOUR TURN </a:t>
            </a:r>
          </a:p>
          <a:p>
            <a:r>
              <a:rPr lang="en-GB" sz="1200" b="1" spc="15" dirty="0" smtClean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    3. </a:t>
            </a:r>
            <a:r>
              <a:rPr lang="en-GB" sz="1200" b="1" spc="15" dirty="0" smtClean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What’s your favourite genre? Put these in the order from favourite (1)</a:t>
            </a:r>
          </a:p>
          <a:p>
            <a:r>
              <a:rPr lang="en-GB" sz="1200" b="1" spc="15" dirty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 </a:t>
            </a:r>
            <a:r>
              <a:rPr lang="en-GB" sz="1200" b="1" spc="15" dirty="0" smtClean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  </a:t>
            </a:r>
            <a:r>
              <a:rPr lang="en-GB" sz="1200" b="1" spc="15" dirty="0" smtClean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 to least favourite (5). </a:t>
            </a:r>
          </a:p>
          <a:p>
            <a:r>
              <a:rPr lang="en-GB" sz="1200" b="1" spc="15" dirty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 </a:t>
            </a:r>
            <a:r>
              <a:rPr lang="en-GB" sz="1200" b="1" spc="15" dirty="0" smtClean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   What do you like / dislike about each one?</a:t>
            </a:r>
          </a:p>
          <a:p>
            <a:r>
              <a:rPr lang="en-GB" sz="1200" b="1" spc="15" dirty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 </a:t>
            </a:r>
            <a:r>
              <a:rPr lang="en-GB" sz="1200" b="1" spc="15" dirty="0" smtClean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   IN GROUPS: try to name one novel (classic or contemporary) for </a:t>
            </a:r>
            <a:r>
              <a:rPr lang="en-GB" sz="1200" b="1" spc="15" smtClean="0">
                <a:solidFill>
                  <a:srgbClr val="000000"/>
                </a:solidFill>
                <a:latin typeface="Arial" charset="0"/>
                <a:ea typeface="Calibri" charset="0"/>
                <a:cs typeface="Times New Roman" charset="0"/>
              </a:rPr>
              <a:t>each genre.</a:t>
            </a:r>
            <a:endParaRPr lang="en-GB" sz="1200" b="1" spc="15" dirty="0" smtClean="0">
              <a:solidFill>
                <a:srgbClr val="000000"/>
              </a:solidFill>
              <a:latin typeface="Arial" charset="0"/>
              <a:ea typeface="Calibri" charset="0"/>
              <a:cs typeface="Times New Roman" charset="0"/>
            </a:endParaRPr>
          </a:p>
          <a:p>
            <a:endParaRPr lang="en-GB" sz="1100" b="1" spc="15" dirty="0" smtClean="0">
              <a:solidFill>
                <a:srgbClr val="000000"/>
              </a:solidFill>
              <a:latin typeface="Arial" charset="0"/>
              <a:ea typeface="Calibri" charset="0"/>
              <a:cs typeface="Times New Roman" charset="0"/>
            </a:endParaRPr>
          </a:p>
          <a:p>
            <a:pPr marL="266700">
              <a:spcAft>
                <a:spcPts val="300"/>
              </a:spcAft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Adventure</a:t>
            </a:r>
          </a:p>
          <a:p>
            <a:pPr marL="266700">
              <a:spcAft>
                <a:spcPts val="300"/>
              </a:spcAft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Romance</a:t>
            </a:r>
          </a:p>
          <a:p>
            <a:pPr marL="266700">
              <a:spcAft>
                <a:spcPts val="300"/>
              </a:spcAft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Science fiction</a:t>
            </a:r>
          </a:p>
          <a:p>
            <a:pPr marL="266700">
              <a:spcAft>
                <a:spcPts val="300"/>
              </a:spcAft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Drama</a:t>
            </a:r>
          </a:p>
          <a:p>
            <a:pPr marL="266700">
              <a:spcAft>
                <a:spcPts val="300"/>
              </a:spcAft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Fantasy</a:t>
            </a:r>
          </a:p>
          <a:p>
            <a:pPr marL="266700">
              <a:spcAft>
                <a:spcPts val="300"/>
              </a:spcAft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Horror </a:t>
            </a:r>
          </a:p>
          <a:p>
            <a:pPr marL="266700">
              <a:spcAft>
                <a:spcPts val="300"/>
              </a:spcAft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Comedy</a:t>
            </a:r>
          </a:p>
          <a:p>
            <a:pPr marL="266700">
              <a:spcAft>
                <a:spcPts val="300"/>
              </a:spcAft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r>
              <a:rPr lang="en-GB" sz="1200" spc="15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Thriller</a:t>
            </a:r>
          </a:p>
          <a:p>
            <a:pPr marL="266700">
              <a:lnSpc>
                <a:spcPct val="120000"/>
              </a:lnSpc>
              <a:spcAft>
                <a:spcPts val="300"/>
              </a:spcAft>
              <a:tabLst>
                <a:tab pos="1979613" algn="l"/>
                <a:tab pos="3995738" algn="ctr"/>
                <a:tab pos="4248150" algn="ctr"/>
                <a:tab pos="4498975" algn="ctr"/>
              </a:tabLst>
            </a:pPr>
            <a:endParaRPr lang="en-GB" sz="1200" spc="15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66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</TotalTime>
  <Words>113</Words>
  <Application>Microsoft Macintosh PowerPoint</Application>
  <PresentationFormat>Personalizzato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Marco Satta</dc:creator>
  <cp:lastModifiedBy>Maria Grazia Donati</cp:lastModifiedBy>
  <cp:revision>58</cp:revision>
  <cp:lastPrinted>2019-03-29T11:37:45Z</cp:lastPrinted>
  <dcterms:created xsi:type="dcterms:W3CDTF">2019-03-29T09:34:38Z</dcterms:created>
  <dcterms:modified xsi:type="dcterms:W3CDTF">2019-12-13T08:34:10Z</dcterms:modified>
</cp:coreProperties>
</file>